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E7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89" d="100"/>
          <a:sy n="189" d="100"/>
        </p:scale>
        <p:origin x="225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5E51D0-78EE-103E-0E59-6C755999877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8BF0283-4DA1-0622-9A23-1DDDFF744D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EB3260C-CA80-A93C-1C8D-C78DA42B18A3}"/>
              </a:ext>
            </a:extLst>
          </p:cNvPr>
          <p:cNvSpPr>
            <a:spLocks noGrp="1"/>
          </p:cNvSpPr>
          <p:nvPr>
            <p:ph type="dt" sz="half" idx="10"/>
          </p:nvPr>
        </p:nvSpPr>
        <p:spPr/>
        <p:txBody>
          <a:bodyPr/>
          <a:lstStyle/>
          <a:p>
            <a:fld id="{C0F8498B-4B40-442B-A14C-4345C1F7CD34}"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DBC6F6CC-C137-E1CF-2A3F-574F300402A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5CFF88A-281A-C18B-0207-0C6BC81757A8}"/>
              </a:ext>
            </a:extLst>
          </p:cNvPr>
          <p:cNvSpPr>
            <a:spLocks noGrp="1"/>
          </p:cNvSpPr>
          <p:nvPr>
            <p:ph type="sldNum" sz="quarter" idx="12"/>
          </p:nvPr>
        </p:nvSpPr>
        <p:spPr/>
        <p:txBody>
          <a:body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1856006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ED5AE0-7646-73E9-4475-19E59C967CF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A4C5679-6D9F-7C5C-4577-A43B5989BAB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7A4AAC-1909-DB71-90F6-AED7A0DCCDBB}"/>
              </a:ext>
            </a:extLst>
          </p:cNvPr>
          <p:cNvSpPr>
            <a:spLocks noGrp="1"/>
          </p:cNvSpPr>
          <p:nvPr>
            <p:ph type="dt" sz="half" idx="10"/>
          </p:nvPr>
        </p:nvSpPr>
        <p:spPr/>
        <p:txBody>
          <a:bodyPr/>
          <a:lstStyle/>
          <a:p>
            <a:fld id="{C0F8498B-4B40-442B-A14C-4345C1F7CD34}"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BCABCCE1-6959-889A-1699-4C41FE21DDD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26BAD7-88E8-CCD1-D8E5-8CBD21B7D8F4}"/>
              </a:ext>
            </a:extLst>
          </p:cNvPr>
          <p:cNvSpPr>
            <a:spLocks noGrp="1"/>
          </p:cNvSpPr>
          <p:nvPr>
            <p:ph type="sldNum" sz="quarter" idx="12"/>
          </p:nvPr>
        </p:nvSpPr>
        <p:spPr/>
        <p:txBody>
          <a:body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1758620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EF94DBF-D7C4-4222-3B79-891B5077B88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A78AE7C-6B1E-8CDF-7C67-DF871CC9E5E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EDC566-A4B4-7973-A3C5-343680167CFF}"/>
              </a:ext>
            </a:extLst>
          </p:cNvPr>
          <p:cNvSpPr>
            <a:spLocks noGrp="1"/>
          </p:cNvSpPr>
          <p:nvPr>
            <p:ph type="dt" sz="half" idx="10"/>
          </p:nvPr>
        </p:nvSpPr>
        <p:spPr/>
        <p:txBody>
          <a:bodyPr/>
          <a:lstStyle/>
          <a:p>
            <a:fld id="{C0F8498B-4B40-442B-A14C-4345C1F7CD34}"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982831D8-FA51-4D38-2251-2AD8517A379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3F2D742-889B-0B7C-5B64-793FA6EB278E}"/>
              </a:ext>
            </a:extLst>
          </p:cNvPr>
          <p:cNvSpPr>
            <a:spLocks noGrp="1"/>
          </p:cNvSpPr>
          <p:nvPr>
            <p:ph type="sldNum" sz="quarter" idx="12"/>
          </p:nvPr>
        </p:nvSpPr>
        <p:spPr/>
        <p:txBody>
          <a:body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4091128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891B98-24D0-D926-DFCF-52DABA5EB9B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B120C4-7EB2-D6DE-FC68-3904ECB6E1A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26A686D-1DE5-4C38-6698-82F0E809FB17}"/>
              </a:ext>
            </a:extLst>
          </p:cNvPr>
          <p:cNvSpPr>
            <a:spLocks noGrp="1"/>
          </p:cNvSpPr>
          <p:nvPr>
            <p:ph type="dt" sz="half" idx="10"/>
          </p:nvPr>
        </p:nvSpPr>
        <p:spPr/>
        <p:txBody>
          <a:bodyPr/>
          <a:lstStyle/>
          <a:p>
            <a:fld id="{C0F8498B-4B40-442B-A14C-4345C1F7CD34}"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541B3B0D-48FD-CDAC-4AAF-60205F202C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2D41E17-C6FF-552A-D74E-1730D2D11A1A}"/>
              </a:ext>
            </a:extLst>
          </p:cNvPr>
          <p:cNvSpPr>
            <a:spLocks noGrp="1"/>
          </p:cNvSpPr>
          <p:nvPr>
            <p:ph type="sldNum" sz="quarter" idx="12"/>
          </p:nvPr>
        </p:nvSpPr>
        <p:spPr/>
        <p:txBody>
          <a:body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1791093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86BBC1-C1F0-82EA-570A-A8746128D3C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12BA60D-E915-8DAB-9F79-31BAD71F13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374676F-DC38-E946-81CF-1B800A888859}"/>
              </a:ext>
            </a:extLst>
          </p:cNvPr>
          <p:cNvSpPr>
            <a:spLocks noGrp="1"/>
          </p:cNvSpPr>
          <p:nvPr>
            <p:ph type="dt" sz="half" idx="10"/>
          </p:nvPr>
        </p:nvSpPr>
        <p:spPr/>
        <p:txBody>
          <a:bodyPr/>
          <a:lstStyle/>
          <a:p>
            <a:fld id="{C0F8498B-4B40-442B-A14C-4345C1F7CD34}"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B8288E1A-5BD7-4A05-EC02-8B6BD38D6D1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9F9F95E-4240-9462-E3E9-0A660626B175}"/>
              </a:ext>
            </a:extLst>
          </p:cNvPr>
          <p:cNvSpPr>
            <a:spLocks noGrp="1"/>
          </p:cNvSpPr>
          <p:nvPr>
            <p:ph type="sldNum" sz="quarter" idx="12"/>
          </p:nvPr>
        </p:nvSpPr>
        <p:spPr/>
        <p:txBody>
          <a:body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3150053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0D4FC1-2223-861A-2ECB-A34B58BBBAA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42C361F-E70C-0771-A781-E3CD1706BD4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75C88B5-7B7F-9065-59E0-28678E03CAD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2FF8416-533E-B517-B943-811F1AD88870}"/>
              </a:ext>
            </a:extLst>
          </p:cNvPr>
          <p:cNvSpPr>
            <a:spLocks noGrp="1"/>
          </p:cNvSpPr>
          <p:nvPr>
            <p:ph type="dt" sz="half" idx="10"/>
          </p:nvPr>
        </p:nvSpPr>
        <p:spPr/>
        <p:txBody>
          <a:bodyPr/>
          <a:lstStyle/>
          <a:p>
            <a:fld id="{C0F8498B-4B40-442B-A14C-4345C1F7CD34}" type="datetimeFigureOut">
              <a:rPr kumimoji="1" lang="ja-JP" altLang="en-US" smtClean="0"/>
              <a:t>2025/5/14</a:t>
            </a:fld>
            <a:endParaRPr kumimoji="1" lang="ja-JP" altLang="en-US"/>
          </a:p>
        </p:txBody>
      </p:sp>
      <p:sp>
        <p:nvSpPr>
          <p:cNvPr id="6" name="フッター プレースホルダー 5">
            <a:extLst>
              <a:ext uri="{FF2B5EF4-FFF2-40B4-BE49-F238E27FC236}">
                <a16:creationId xmlns:a16="http://schemas.microsoft.com/office/drawing/2014/main" id="{0CD4F790-73B5-074A-3821-89BD7F4BF73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0134EF6-CEBB-D911-CB00-AB41EA615FE4}"/>
              </a:ext>
            </a:extLst>
          </p:cNvPr>
          <p:cNvSpPr>
            <a:spLocks noGrp="1"/>
          </p:cNvSpPr>
          <p:nvPr>
            <p:ph type="sldNum" sz="quarter" idx="12"/>
          </p:nvPr>
        </p:nvSpPr>
        <p:spPr/>
        <p:txBody>
          <a:body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242357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D6ABE0-4D60-F4A1-C524-692F5053F1C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D365A56-264B-B128-F971-0F34AEC074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AEE26B9-D82C-CAAE-81EE-BE46E541B60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BCF58CB-8CD0-F891-6296-8C131C88AC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7CB6BB8-DBA1-1FB9-566F-87752BACF29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B74857F-8D7D-CD90-BA97-08496356AB37}"/>
              </a:ext>
            </a:extLst>
          </p:cNvPr>
          <p:cNvSpPr>
            <a:spLocks noGrp="1"/>
          </p:cNvSpPr>
          <p:nvPr>
            <p:ph type="dt" sz="half" idx="10"/>
          </p:nvPr>
        </p:nvSpPr>
        <p:spPr/>
        <p:txBody>
          <a:bodyPr/>
          <a:lstStyle/>
          <a:p>
            <a:fld id="{C0F8498B-4B40-442B-A14C-4345C1F7CD34}" type="datetimeFigureOut">
              <a:rPr kumimoji="1" lang="ja-JP" altLang="en-US" smtClean="0"/>
              <a:t>2025/5/14</a:t>
            </a:fld>
            <a:endParaRPr kumimoji="1" lang="ja-JP" altLang="en-US"/>
          </a:p>
        </p:txBody>
      </p:sp>
      <p:sp>
        <p:nvSpPr>
          <p:cNvPr id="8" name="フッター プレースホルダー 7">
            <a:extLst>
              <a:ext uri="{FF2B5EF4-FFF2-40B4-BE49-F238E27FC236}">
                <a16:creationId xmlns:a16="http://schemas.microsoft.com/office/drawing/2014/main" id="{27107F10-F530-A74B-3E3C-C6CD233DBE1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C25307C-F7BB-C698-8C57-8354EA931A4C}"/>
              </a:ext>
            </a:extLst>
          </p:cNvPr>
          <p:cNvSpPr>
            <a:spLocks noGrp="1"/>
          </p:cNvSpPr>
          <p:nvPr>
            <p:ph type="sldNum" sz="quarter" idx="12"/>
          </p:nvPr>
        </p:nvSpPr>
        <p:spPr/>
        <p:txBody>
          <a:body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200229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14D02B-8F0B-BD0B-F1A5-F61225613E23}"/>
              </a:ext>
            </a:extLst>
          </p:cNvPr>
          <p:cNvSpPr>
            <a:spLocks noGrp="1"/>
          </p:cNvSpPr>
          <p:nvPr>
            <p:ph type="title"/>
          </p:nvPr>
        </p:nvSpPr>
        <p:spPr>
          <a:xfrm>
            <a:off x="838200" y="365126"/>
            <a:ext cx="10515600" cy="227728"/>
          </a:xfrm>
        </p:spPr>
        <p:txBody>
          <a:bodyPr/>
          <a:lstStyle/>
          <a:p>
            <a:r>
              <a:rPr kumimoji="1" lang="ja-JP" altLang="en-US"/>
              <a:t>マスター タイトルの書式設定</a:t>
            </a:r>
          </a:p>
        </p:txBody>
      </p:sp>
      <p:pic>
        <p:nvPicPr>
          <p:cNvPr id="6" name="図 5">
            <a:extLst>
              <a:ext uri="{FF2B5EF4-FFF2-40B4-BE49-F238E27FC236}">
                <a16:creationId xmlns:a16="http://schemas.microsoft.com/office/drawing/2014/main" id="{6A2C2C32-34E8-67BB-F4D2-17A511B93165}"/>
              </a:ext>
            </a:extLst>
          </p:cNvPr>
          <p:cNvPicPr>
            <a:picLocks noChangeAspect="1"/>
          </p:cNvPicPr>
          <p:nvPr userDrawn="1"/>
        </p:nvPicPr>
        <p:blipFill rotWithShape="1">
          <a:blip r:embed="rId2"/>
          <a:srcRect l="9238"/>
          <a:stretch/>
        </p:blipFill>
        <p:spPr>
          <a:xfrm>
            <a:off x="115556" y="6367463"/>
            <a:ext cx="3476730" cy="440020"/>
          </a:xfrm>
          <a:prstGeom prst="rect">
            <a:avLst/>
          </a:prstGeom>
        </p:spPr>
      </p:pic>
      <p:sp>
        <p:nvSpPr>
          <p:cNvPr id="7" name="テキスト ボックス 6">
            <a:extLst>
              <a:ext uri="{FF2B5EF4-FFF2-40B4-BE49-F238E27FC236}">
                <a16:creationId xmlns:a16="http://schemas.microsoft.com/office/drawing/2014/main" id="{BEE8C62E-5EFE-24A0-39ED-07FD57A1A738}"/>
              </a:ext>
            </a:extLst>
          </p:cNvPr>
          <p:cNvSpPr txBox="1"/>
          <p:nvPr userDrawn="1"/>
        </p:nvSpPr>
        <p:spPr>
          <a:xfrm>
            <a:off x="6921280" y="6402315"/>
            <a:ext cx="5205045" cy="400110"/>
          </a:xfrm>
          <a:prstGeom prst="rect">
            <a:avLst/>
          </a:prstGeom>
          <a:noFill/>
          <a:ln>
            <a:solidFill>
              <a:schemeClr val="tx1"/>
            </a:solidFill>
          </a:ln>
        </p:spPr>
        <p:txBody>
          <a:bodyPr wrap="square" rtlCol="0">
            <a:spAutoFit/>
          </a:bodyPr>
          <a:lstStyle/>
          <a:p>
            <a:r>
              <a:rPr kumimoji="1" lang="en-US" altLang="ja-JP" sz="2000" dirty="0">
                <a:latin typeface="Meiryo UI" panose="020B0604030504040204" pitchFamily="50" charset="-128"/>
                <a:ea typeface="Meiryo UI" panose="020B0604030504040204" pitchFamily="50" charset="-128"/>
              </a:rPr>
              <a:t>OPA</a:t>
            </a: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　発表時刻：</a:t>
            </a:r>
            <a:r>
              <a:rPr kumimoji="1" lang="en-US" altLang="ja-JP" sz="2000" dirty="0">
                <a:latin typeface="Meiryo UI" panose="020B0604030504040204" pitchFamily="50" charset="-128"/>
                <a:ea typeface="Meiryo UI" panose="020B0604030504040204" pitchFamily="50" charset="-128"/>
              </a:rPr>
              <a:t>7</a:t>
            </a:r>
            <a:r>
              <a:rPr kumimoji="1" lang="ja-JP" altLang="en-US" sz="2000" dirty="0">
                <a:latin typeface="Meiryo UI" panose="020B0604030504040204" pitchFamily="50" charset="-128"/>
                <a:ea typeface="Meiryo UI" panose="020B0604030504040204" pitchFamily="50" charset="-128"/>
              </a:rPr>
              <a:t>月</a:t>
            </a:r>
            <a:r>
              <a:rPr kumimoji="1" lang="en-US" altLang="ja-JP" sz="2000" dirty="0">
                <a:latin typeface="Meiryo UI" panose="020B0604030504040204" pitchFamily="50" charset="-128"/>
                <a:ea typeface="Meiryo UI" panose="020B0604030504040204" pitchFamily="50" charset="-128"/>
              </a:rPr>
              <a:t>4</a:t>
            </a:r>
            <a:r>
              <a:rPr kumimoji="1" lang="ja-JP" altLang="en-US" sz="2000" dirty="0">
                <a:latin typeface="Meiryo UI" panose="020B0604030504040204" pitchFamily="50" charset="-128"/>
                <a:ea typeface="Meiryo UI" panose="020B0604030504040204" pitchFamily="50" charset="-128"/>
              </a:rPr>
              <a:t>日</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金</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 </a:t>
            </a:r>
            <a:r>
              <a:rPr kumimoji="1" lang="en-US" altLang="ja-JP" sz="2000" dirty="0">
                <a:latin typeface="Meiryo UI" panose="020B0604030504040204" pitchFamily="50" charset="-128"/>
                <a:ea typeface="Meiryo UI" panose="020B0604030504040204" pitchFamily="50" charset="-128"/>
              </a:rPr>
              <a:t>14:50</a:t>
            </a:r>
            <a:r>
              <a:rPr kumimoji="1" lang="ja-JP" altLang="en-US" sz="2000" dirty="0">
                <a:latin typeface="Meiryo UI" panose="020B0604030504040204" pitchFamily="50" charset="-128"/>
                <a:ea typeface="Meiryo UI" panose="020B0604030504040204" pitchFamily="50" charset="-128"/>
              </a:rPr>
              <a:t>頃</a:t>
            </a:r>
          </a:p>
        </p:txBody>
      </p:sp>
      <p:pic>
        <p:nvPicPr>
          <p:cNvPr id="8" name="図 7" descr="テキスト が含まれている画像&#10;&#10;自動的に生成された説明">
            <a:extLst>
              <a:ext uri="{FF2B5EF4-FFF2-40B4-BE49-F238E27FC236}">
                <a16:creationId xmlns:a16="http://schemas.microsoft.com/office/drawing/2014/main" id="{23400867-A714-AE54-56C1-B8DD3EADAB7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23072" t="15509" r="22308" b="30546"/>
          <a:stretch/>
        </p:blipFill>
        <p:spPr>
          <a:xfrm>
            <a:off x="11381213" y="55575"/>
            <a:ext cx="745112" cy="735914"/>
          </a:xfrm>
          <a:prstGeom prst="rect">
            <a:avLst/>
          </a:prstGeom>
        </p:spPr>
      </p:pic>
      <p:cxnSp>
        <p:nvCxnSpPr>
          <p:cNvPr id="9" name="直線コネクタ 8">
            <a:extLst>
              <a:ext uri="{FF2B5EF4-FFF2-40B4-BE49-F238E27FC236}">
                <a16:creationId xmlns:a16="http://schemas.microsoft.com/office/drawing/2014/main" id="{BCB6EC58-B703-D1A0-F76E-5A77D4770A12}"/>
              </a:ext>
            </a:extLst>
          </p:cNvPr>
          <p:cNvCxnSpPr/>
          <p:nvPr userDrawn="1"/>
        </p:nvCxnSpPr>
        <p:spPr>
          <a:xfrm>
            <a:off x="65675" y="791489"/>
            <a:ext cx="11268000" cy="0"/>
          </a:xfrm>
          <a:prstGeom prst="line">
            <a:avLst/>
          </a:prstGeom>
          <a:ln w="19050">
            <a:solidFill>
              <a:srgbClr val="21E79C"/>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333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6EB7D6E-EFC5-EA9A-9A3E-FFF5B3FC5BA9}"/>
              </a:ext>
            </a:extLst>
          </p:cNvPr>
          <p:cNvSpPr>
            <a:spLocks noGrp="1"/>
          </p:cNvSpPr>
          <p:nvPr>
            <p:ph type="dt" sz="half" idx="10"/>
          </p:nvPr>
        </p:nvSpPr>
        <p:spPr/>
        <p:txBody>
          <a:bodyPr/>
          <a:lstStyle/>
          <a:p>
            <a:fld id="{C0F8498B-4B40-442B-A14C-4345C1F7CD34}" type="datetimeFigureOut">
              <a:rPr kumimoji="1" lang="ja-JP" altLang="en-US" smtClean="0"/>
              <a:t>2025/5/14</a:t>
            </a:fld>
            <a:endParaRPr kumimoji="1" lang="ja-JP" altLang="en-US"/>
          </a:p>
        </p:txBody>
      </p:sp>
      <p:sp>
        <p:nvSpPr>
          <p:cNvPr id="3" name="フッター プレースホルダー 2">
            <a:extLst>
              <a:ext uri="{FF2B5EF4-FFF2-40B4-BE49-F238E27FC236}">
                <a16:creationId xmlns:a16="http://schemas.microsoft.com/office/drawing/2014/main" id="{16A3D8E1-9D5C-FE25-C39B-A9CADE3C495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70B883F-3E6F-05BD-F227-3E6D364ADF96}"/>
              </a:ext>
            </a:extLst>
          </p:cNvPr>
          <p:cNvSpPr>
            <a:spLocks noGrp="1"/>
          </p:cNvSpPr>
          <p:nvPr>
            <p:ph type="sldNum" sz="quarter" idx="12"/>
          </p:nvPr>
        </p:nvSpPr>
        <p:spPr/>
        <p:txBody>
          <a:body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3264814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AE5381-0601-F162-D05E-B917C960208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173E673-63E8-16DC-AE25-8D0937FCE9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C55E096-F9DC-8E72-4476-93CDB03681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19B05E2-8703-B0B0-99C5-AC57BF8C51AC}"/>
              </a:ext>
            </a:extLst>
          </p:cNvPr>
          <p:cNvSpPr>
            <a:spLocks noGrp="1"/>
          </p:cNvSpPr>
          <p:nvPr>
            <p:ph type="dt" sz="half" idx="10"/>
          </p:nvPr>
        </p:nvSpPr>
        <p:spPr/>
        <p:txBody>
          <a:bodyPr/>
          <a:lstStyle/>
          <a:p>
            <a:fld id="{C0F8498B-4B40-442B-A14C-4345C1F7CD34}" type="datetimeFigureOut">
              <a:rPr kumimoji="1" lang="ja-JP" altLang="en-US" smtClean="0"/>
              <a:t>2025/5/14</a:t>
            </a:fld>
            <a:endParaRPr kumimoji="1" lang="ja-JP" altLang="en-US"/>
          </a:p>
        </p:txBody>
      </p:sp>
      <p:sp>
        <p:nvSpPr>
          <p:cNvPr id="6" name="フッター プレースホルダー 5">
            <a:extLst>
              <a:ext uri="{FF2B5EF4-FFF2-40B4-BE49-F238E27FC236}">
                <a16:creationId xmlns:a16="http://schemas.microsoft.com/office/drawing/2014/main" id="{1B6BB8A3-CB55-CC0F-E92F-173586121D2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460D185-F4EA-CF21-8F64-D3AD4E55F1F3}"/>
              </a:ext>
            </a:extLst>
          </p:cNvPr>
          <p:cNvSpPr>
            <a:spLocks noGrp="1"/>
          </p:cNvSpPr>
          <p:nvPr>
            <p:ph type="sldNum" sz="quarter" idx="12"/>
          </p:nvPr>
        </p:nvSpPr>
        <p:spPr/>
        <p:txBody>
          <a:body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238826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2CA79E-ADA3-1EC6-53B9-ACF83BFC54E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C518175-041B-87AC-6DE9-CA0678656D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757D40A-3966-7AA9-B577-5FA5463C86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CD3CCFE-861B-2C7C-BF26-910F84003C01}"/>
              </a:ext>
            </a:extLst>
          </p:cNvPr>
          <p:cNvSpPr>
            <a:spLocks noGrp="1"/>
          </p:cNvSpPr>
          <p:nvPr>
            <p:ph type="dt" sz="half" idx="10"/>
          </p:nvPr>
        </p:nvSpPr>
        <p:spPr/>
        <p:txBody>
          <a:bodyPr/>
          <a:lstStyle/>
          <a:p>
            <a:fld id="{C0F8498B-4B40-442B-A14C-4345C1F7CD34}" type="datetimeFigureOut">
              <a:rPr kumimoji="1" lang="ja-JP" altLang="en-US" smtClean="0"/>
              <a:t>2025/5/14</a:t>
            </a:fld>
            <a:endParaRPr kumimoji="1" lang="ja-JP" altLang="en-US"/>
          </a:p>
        </p:txBody>
      </p:sp>
      <p:sp>
        <p:nvSpPr>
          <p:cNvPr id="6" name="フッター プレースホルダー 5">
            <a:extLst>
              <a:ext uri="{FF2B5EF4-FFF2-40B4-BE49-F238E27FC236}">
                <a16:creationId xmlns:a16="http://schemas.microsoft.com/office/drawing/2014/main" id="{0B9B75D4-40D0-C4E7-000D-0B7AECAE466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DB64458-0D63-6FDD-2313-8D920976B565}"/>
              </a:ext>
            </a:extLst>
          </p:cNvPr>
          <p:cNvSpPr>
            <a:spLocks noGrp="1"/>
          </p:cNvSpPr>
          <p:nvPr>
            <p:ph type="sldNum" sz="quarter" idx="12"/>
          </p:nvPr>
        </p:nvSpPr>
        <p:spPr/>
        <p:txBody>
          <a:body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262397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5CEF28E-3812-C6FE-DACC-146BED111C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8E82BAE-D2FC-D593-255B-A5F2C22D1D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6BDD4D1-EF61-0BE7-44AE-36B53AFAF6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8498B-4B40-442B-A14C-4345C1F7CD34}" type="datetimeFigureOut">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18DCA79B-ED2B-9A81-41D7-9491BB37A3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874C523-8218-1176-4C2D-9413C6DB1F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9F11DB-9333-471E-8B25-77ADAC6B7240}" type="slidenum">
              <a:rPr kumimoji="1" lang="ja-JP" altLang="en-US" smtClean="0"/>
              <a:t>‹#›</a:t>
            </a:fld>
            <a:endParaRPr kumimoji="1" lang="ja-JP" altLang="en-US"/>
          </a:p>
        </p:txBody>
      </p:sp>
    </p:spTree>
    <p:extLst>
      <p:ext uri="{BB962C8B-B14F-4D97-AF65-F5344CB8AC3E}">
        <p14:creationId xmlns:p14="http://schemas.microsoft.com/office/powerpoint/2010/main" val="524746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A165E1-1246-23E5-B823-ECB58CD5BE08}"/>
              </a:ext>
            </a:extLst>
          </p:cNvPr>
          <p:cNvSpPr>
            <a:spLocks noGrp="1"/>
          </p:cNvSpPr>
          <p:nvPr>
            <p:ph type="title"/>
          </p:nvPr>
        </p:nvSpPr>
        <p:spPr>
          <a:xfrm>
            <a:off x="209345" y="95987"/>
            <a:ext cx="11854671" cy="655090"/>
          </a:xfrm>
        </p:spPr>
        <p:txBody>
          <a:bodyPr>
            <a:normAutofit/>
          </a:bodyPr>
          <a:lstStyle/>
          <a:p>
            <a:r>
              <a:rPr lang="ja-JP" altLang="en-US" sz="3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第</a:t>
            </a:r>
            <a:r>
              <a:rPr lang="en-US" altLang="ja-JP" sz="3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29</a:t>
            </a:r>
            <a:r>
              <a:rPr lang="ja-JP" altLang="en-US" sz="3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回医療情報学会春季学術大会に関する研究</a:t>
            </a:r>
            <a:endParaRPr kumimoji="1" lang="ja-JP" altLang="en-US" sz="3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811B829C-DBD2-CB70-70C6-58BE0443985F}"/>
              </a:ext>
            </a:extLst>
          </p:cNvPr>
          <p:cNvSpPr txBox="1"/>
          <p:nvPr/>
        </p:nvSpPr>
        <p:spPr>
          <a:xfrm>
            <a:off x="209345" y="944711"/>
            <a:ext cx="6504675" cy="5270674"/>
          </a:xfrm>
          <a:prstGeom prst="rect">
            <a:avLst/>
          </a:prstGeom>
          <a:noFill/>
        </p:spPr>
        <p:txBody>
          <a:bodyPr wrap="square" rtlCol="0">
            <a:spAutoFit/>
          </a:bodyPr>
          <a:lstStyle/>
          <a:p>
            <a:pPr marL="285750" indent="-285750">
              <a:spcAft>
                <a:spcPts val="300"/>
              </a:spcAft>
              <a:buFont typeface="Wingdings" panose="05000000000000000000" pitchFamily="2" charset="2"/>
              <a:buChar char="l"/>
            </a:pPr>
            <a:r>
              <a:rPr kumimoji="1" lang="ja-JP" altLang="en-US" sz="2000" b="1" dirty="0">
                <a:latin typeface="Meiryo UI" panose="020B0604030504040204" pitchFamily="50" charset="-128"/>
                <a:ea typeface="Meiryo UI" panose="020B0604030504040204" pitchFamily="50" charset="-128"/>
              </a:rPr>
              <a:t>背景と目的</a:t>
            </a:r>
            <a:endParaRPr lang="en-US" altLang="ja-JP" sz="2000" b="1" dirty="0">
              <a:latin typeface="Meiryo UI" panose="020B0604030504040204" pitchFamily="50" charset="-128"/>
              <a:ea typeface="Meiryo UI" panose="020B0604030504040204" pitchFamily="50" charset="-128"/>
            </a:endParaRPr>
          </a:p>
          <a:p>
            <a:pPr marL="540000" lvl="1" indent="-216000">
              <a:spcAft>
                <a:spcPts val="300"/>
              </a:spcAft>
              <a:buFont typeface="Wingdings" panose="05000000000000000000" pitchFamily="2" charset="2"/>
              <a:buChar char="Ø"/>
            </a:pPr>
            <a:r>
              <a:rPr kumimoji="1" lang="ja-JP" altLang="en-US" dirty="0">
                <a:latin typeface="Meiryo UI" panose="020B0604030504040204" pitchFamily="50" charset="-128"/>
                <a:ea typeface="Meiryo UI" panose="020B0604030504040204" pitchFamily="50" charset="-128"/>
              </a:rPr>
              <a:t>宮城県仙台市で日本医療情報学会春季学術大会を</a:t>
            </a:r>
            <a:r>
              <a:rPr lang="ja-JP" altLang="en-US" dirty="0">
                <a:latin typeface="Meiryo UI" panose="020B0604030504040204" pitchFamily="50" charset="-128"/>
                <a:ea typeface="Meiryo UI" panose="020B0604030504040204" pitchFamily="50" charset="-128"/>
              </a:rPr>
              <a:t>開催</a:t>
            </a:r>
            <a:r>
              <a:rPr kumimoji="1" lang="ja-JP" altLang="en-US" dirty="0">
                <a:latin typeface="Meiryo UI" panose="020B0604030504040204" pitchFamily="50" charset="-128"/>
                <a:ea typeface="Meiryo UI" panose="020B0604030504040204" pitchFamily="50" charset="-128"/>
              </a:rPr>
              <a:t>するにあたり、ポスター紹介セッション用の発表テンプレートが必要となった。そこで本研究では、レイアウト作成のためにテンプレートファイルを作成したので報告する。</a:t>
            </a:r>
            <a:endParaRPr kumimoji="1" lang="en-US" altLang="ja-JP" dirty="0">
              <a:latin typeface="Meiryo UI" panose="020B0604030504040204" pitchFamily="50" charset="-128"/>
              <a:ea typeface="Meiryo UI" panose="020B0604030504040204" pitchFamily="50" charset="-128"/>
            </a:endParaRPr>
          </a:p>
          <a:p>
            <a:pPr marL="285750" indent="-285750">
              <a:spcAft>
                <a:spcPts val="300"/>
              </a:spcAft>
              <a:buFont typeface="Wingdings" panose="05000000000000000000" pitchFamily="2" charset="2"/>
              <a:buChar char="l"/>
            </a:pPr>
            <a:r>
              <a:rPr lang="ja-JP" altLang="en-US" sz="2000" b="1" dirty="0">
                <a:latin typeface="Meiryo UI" panose="020B0604030504040204" pitchFamily="50" charset="-128"/>
                <a:ea typeface="Meiryo UI" panose="020B0604030504040204" pitchFamily="50" charset="-128"/>
              </a:rPr>
              <a:t>方法</a:t>
            </a:r>
            <a:endParaRPr lang="en-US" altLang="ja-JP" sz="2000" b="1" dirty="0">
              <a:latin typeface="Meiryo UI" panose="020B0604030504040204" pitchFamily="50" charset="-128"/>
              <a:ea typeface="Meiryo UI" panose="020B0604030504040204" pitchFamily="50" charset="-128"/>
            </a:endParaRPr>
          </a:p>
          <a:p>
            <a:pPr marL="540000" lvl="1" indent="-216000">
              <a:spcAft>
                <a:spcPts val="300"/>
              </a:spcAft>
              <a:buFont typeface="Wingdings" panose="05000000000000000000" pitchFamily="2" charset="2"/>
              <a:buChar char="Ø"/>
            </a:pPr>
            <a:r>
              <a:rPr lang="en-US" altLang="ja-JP" dirty="0">
                <a:latin typeface="Meiryo UI" panose="020B0604030504040204" pitchFamily="50" charset="-128"/>
                <a:ea typeface="Meiryo UI" panose="020B0604030504040204" pitchFamily="50" charset="-128"/>
              </a:rPr>
              <a:t>Microsoft</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PowerPoint</a:t>
            </a:r>
            <a:r>
              <a:rPr lang="ja-JP" altLang="en-US" dirty="0">
                <a:latin typeface="Meiryo UI" panose="020B0604030504040204" pitchFamily="50" charset="-128"/>
                <a:ea typeface="Meiryo UI" panose="020B0604030504040204" pitchFamily="50" charset="-128"/>
              </a:rPr>
              <a:t>を用いて抄録テンプレートを作成した。本レイアウトはあくまで例で、タイトル部分以外の構成は完全に自由である。ただし、聴衆のために本文は最低でも</a:t>
            </a:r>
            <a:r>
              <a:rPr lang="en-US" altLang="ja-JP" dirty="0">
                <a:latin typeface="Meiryo UI" panose="020B0604030504040204" pitchFamily="50" charset="-128"/>
                <a:ea typeface="Meiryo UI" panose="020B0604030504040204" pitchFamily="50" charset="-128"/>
              </a:rPr>
              <a:t>16pt</a:t>
            </a:r>
            <a:r>
              <a:rPr lang="ja-JP" altLang="en-US" dirty="0">
                <a:latin typeface="Meiryo UI" panose="020B0604030504040204" pitchFamily="50" charset="-128"/>
                <a:ea typeface="Meiryo UI" panose="020B0604030504040204" pitchFamily="50" charset="-128"/>
              </a:rPr>
              <a:t>以上で作成するようお願いしたい。</a:t>
            </a:r>
            <a:endParaRPr lang="en-US" altLang="ja-JP" dirty="0">
              <a:latin typeface="Meiryo UI" panose="020B0604030504040204" pitchFamily="50" charset="-128"/>
              <a:ea typeface="Meiryo UI" panose="020B0604030504040204" pitchFamily="50" charset="-128"/>
            </a:endParaRPr>
          </a:p>
          <a:p>
            <a:pPr marL="540000" lvl="1" indent="-216000">
              <a:spcAft>
                <a:spcPts val="300"/>
              </a:spcAft>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なお、スライド下部の発表日時は大会事務局が記載する。</a:t>
            </a:r>
            <a:endParaRPr lang="en-US" altLang="ja-JP" dirty="0">
              <a:latin typeface="Meiryo UI" panose="020B0604030504040204" pitchFamily="50" charset="-128"/>
              <a:ea typeface="Meiryo UI" panose="020B0604030504040204" pitchFamily="50" charset="-128"/>
            </a:endParaRPr>
          </a:p>
          <a:p>
            <a:pPr marL="285750" indent="-285750">
              <a:spcAft>
                <a:spcPts val="300"/>
              </a:spcAft>
              <a:buFont typeface="Wingdings" panose="05000000000000000000" pitchFamily="2" charset="2"/>
              <a:buChar char="l"/>
            </a:pPr>
            <a:r>
              <a:rPr lang="ja-JP" altLang="en-US" sz="2000" b="1" dirty="0">
                <a:latin typeface="Meiryo UI" panose="020B0604030504040204" pitchFamily="50" charset="-128"/>
                <a:ea typeface="Meiryo UI" panose="020B0604030504040204" pitchFamily="50" charset="-128"/>
              </a:rPr>
              <a:t>結果</a:t>
            </a:r>
            <a:endParaRPr lang="en-US" altLang="ja-JP" sz="2000" b="1" dirty="0">
              <a:latin typeface="Meiryo UI" panose="020B0604030504040204" pitchFamily="50" charset="-128"/>
              <a:ea typeface="Meiryo UI" panose="020B0604030504040204" pitchFamily="50" charset="-128"/>
            </a:endParaRPr>
          </a:p>
          <a:p>
            <a:pPr marL="540000" lvl="1" indent="-216000">
              <a:spcAft>
                <a:spcPts val="300"/>
              </a:spcAft>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完成したテンプレートを大会ホームページに掲載した。</a:t>
            </a:r>
            <a:endParaRPr lang="en-US" altLang="ja-JP" dirty="0">
              <a:latin typeface="Meiryo UI" panose="020B0604030504040204" pitchFamily="50" charset="-128"/>
              <a:ea typeface="Meiryo UI" panose="020B0604030504040204" pitchFamily="50" charset="-128"/>
            </a:endParaRPr>
          </a:p>
          <a:p>
            <a:pPr marL="285750" indent="-285750">
              <a:spcAft>
                <a:spcPts val="300"/>
              </a:spcAft>
              <a:buFont typeface="Wingdings" panose="05000000000000000000" pitchFamily="2" charset="2"/>
              <a:buChar char="l"/>
            </a:pPr>
            <a:r>
              <a:rPr lang="ja-JP" altLang="en-US" sz="2000" b="1" dirty="0">
                <a:latin typeface="Meiryo UI" panose="020B0604030504040204" pitchFamily="50" charset="-128"/>
                <a:ea typeface="Meiryo UI" panose="020B0604030504040204" pitchFamily="50" charset="-128"/>
              </a:rPr>
              <a:t>考察とまとめ</a:t>
            </a:r>
            <a:endParaRPr lang="en-US" altLang="ja-JP" sz="2000" b="1" dirty="0">
              <a:latin typeface="Meiryo UI" panose="020B0604030504040204" pitchFamily="50" charset="-128"/>
              <a:ea typeface="Meiryo UI" panose="020B0604030504040204" pitchFamily="50" charset="-128"/>
            </a:endParaRPr>
          </a:p>
          <a:p>
            <a:pPr marL="540000" lvl="1" indent="-216000">
              <a:spcAft>
                <a:spcPts val="300"/>
              </a:spcAft>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発表時間は</a:t>
            </a:r>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分間であるため、時間内に説明をとどめるためには、このレイアウト程度が読み上げに適する文量であると考える。</a:t>
            </a:r>
            <a:endParaRPr lang="en-US" altLang="ja-JP" dirty="0">
              <a:latin typeface="Meiryo UI" panose="020B0604030504040204" pitchFamily="50" charset="-128"/>
              <a:ea typeface="Meiryo UI" panose="020B0604030504040204" pitchFamily="50" charset="-128"/>
            </a:endParaRPr>
          </a:p>
          <a:p>
            <a:pPr marL="540000" lvl="1" indent="-216000">
              <a:spcAft>
                <a:spcPts val="300"/>
              </a:spcAft>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本ファイルが活用されることを期待する。</a:t>
            </a:r>
          </a:p>
        </p:txBody>
      </p:sp>
      <p:pic>
        <p:nvPicPr>
          <p:cNvPr id="11" name="図 10" descr="テキスト が含まれている画像&#10;&#10;自動的に生成された説明">
            <a:extLst>
              <a:ext uri="{FF2B5EF4-FFF2-40B4-BE49-F238E27FC236}">
                <a16:creationId xmlns:a16="http://schemas.microsoft.com/office/drawing/2014/main" id="{478314D3-888D-0726-227A-458AC2608B34}"/>
              </a:ext>
            </a:extLst>
          </p:cNvPr>
          <p:cNvPicPr>
            <a:picLocks noChangeAspect="1"/>
          </p:cNvPicPr>
          <p:nvPr/>
        </p:nvPicPr>
        <p:blipFill rotWithShape="1">
          <a:blip r:embed="rId2">
            <a:extLst>
              <a:ext uri="{28A0092B-C50C-407E-A947-70E740481C1C}">
                <a14:useLocalDpi xmlns:a14="http://schemas.microsoft.com/office/drawing/2010/main" val="0"/>
              </a:ext>
            </a:extLst>
          </a:blip>
          <a:srcRect l="23063" t="15322" r="22277" b="30682"/>
          <a:stretch/>
        </p:blipFill>
        <p:spPr>
          <a:xfrm>
            <a:off x="7123227" y="1270723"/>
            <a:ext cx="3137252" cy="3099199"/>
          </a:xfrm>
          <a:prstGeom prst="rect">
            <a:avLst/>
          </a:prstGeom>
        </p:spPr>
      </p:pic>
      <p:sp>
        <p:nvSpPr>
          <p:cNvPr id="12" name="テキスト ボックス 11">
            <a:extLst>
              <a:ext uri="{FF2B5EF4-FFF2-40B4-BE49-F238E27FC236}">
                <a16:creationId xmlns:a16="http://schemas.microsoft.com/office/drawing/2014/main" id="{BDF07450-2B73-0007-D7CE-172B69949D72}"/>
              </a:ext>
            </a:extLst>
          </p:cNvPr>
          <p:cNvSpPr txBox="1"/>
          <p:nvPr/>
        </p:nvSpPr>
        <p:spPr>
          <a:xfrm>
            <a:off x="7032292" y="4460857"/>
            <a:ext cx="4349714"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JAMI2025</a:t>
            </a:r>
            <a:r>
              <a:rPr kumimoji="1" lang="ja-JP" altLang="en-US" dirty="0">
                <a:latin typeface="Meiryo UI" panose="020B0604030504040204" pitchFamily="50" charset="-128"/>
                <a:ea typeface="Meiryo UI" panose="020B0604030504040204" pitchFamily="50" charset="-128"/>
              </a:rPr>
              <a:t>バナーロゴに関する考察</a:t>
            </a:r>
          </a:p>
        </p:txBody>
      </p:sp>
      <p:sp>
        <p:nvSpPr>
          <p:cNvPr id="14" name="テキスト ボックス 13">
            <a:extLst>
              <a:ext uri="{FF2B5EF4-FFF2-40B4-BE49-F238E27FC236}">
                <a16:creationId xmlns:a16="http://schemas.microsoft.com/office/drawing/2014/main" id="{CDDE1E69-D453-4FDA-4A18-DA6791432B9A}"/>
              </a:ext>
            </a:extLst>
          </p:cNvPr>
          <p:cNvSpPr txBox="1"/>
          <p:nvPr/>
        </p:nvSpPr>
        <p:spPr>
          <a:xfrm>
            <a:off x="7032292" y="4919820"/>
            <a:ext cx="4748817" cy="923330"/>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①仙台七夕まつりをイメージしたイラストである</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②伊達政宗公の銅像をイメージしたイラストである</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仙台の魅力を伝えるロゴであることが示唆された。</a:t>
            </a:r>
          </a:p>
        </p:txBody>
      </p:sp>
      <p:cxnSp>
        <p:nvCxnSpPr>
          <p:cNvPr id="16" name="直線コネクタ 15">
            <a:extLst>
              <a:ext uri="{FF2B5EF4-FFF2-40B4-BE49-F238E27FC236}">
                <a16:creationId xmlns:a16="http://schemas.microsoft.com/office/drawing/2014/main" id="{E92711FF-EE8B-9208-6ABB-FE97CD670D66}"/>
              </a:ext>
            </a:extLst>
          </p:cNvPr>
          <p:cNvCxnSpPr/>
          <p:nvPr/>
        </p:nvCxnSpPr>
        <p:spPr>
          <a:xfrm flipV="1">
            <a:off x="9765388" y="2318838"/>
            <a:ext cx="1197308" cy="45467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0BD0883F-ACE2-9EB7-427E-548B16EE5D88}"/>
              </a:ext>
            </a:extLst>
          </p:cNvPr>
          <p:cNvCxnSpPr>
            <a:cxnSpLocks/>
          </p:cNvCxnSpPr>
          <p:nvPr/>
        </p:nvCxnSpPr>
        <p:spPr>
          <a:xfrm>
            <a:off x="9207149" y="3708962"/>
            <a:ext cx="1755547" cy="6988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1D5145FE-8EFE-696E-267F-3A179A721B93}"/>
              </a:ext>
            </a:extLst>
          </p:cNvPr>
          <p:cNvSpPr txBox="1"/>
          <p:nvPr/>
        </p:nvSpPr>
        <p:spPr>
          <a:xfrm>
            <a:off x="10962696" y="2121812"/>
            <a:ext cx="419310" cy="369332"/>
          </a:xfrm>
          <a:prstGeom prst="rect">
            <a:avLst/>
          </a:prstGeom>
          <a:noFill/>
        </p:spPr>
        <p:txBody>
          <a:bodyPr wrap="square" rtlCol="0">
            <a:spAutoFit/>
          </a:bodyPr>
          <a:lstStyle/>
          <a:p>
            <a:r>
              <a:rPr kumimoji="1" lang="ja-JP" altLang="en-US" dirty="0"/>
              <a:t>①</a:t>
            </a:r>
          </a:p>
        </p:txBody>
      </p:sp>
      <p:sp>
        <p:nvSpPr>
          <p:cNvPr id="20" name="テキスト ボックス 19">
            <a:extLst>
              <a:ext uri="{FF2B5EF4-FFF2-40B4-BE49-F238E27FC236}">
                <a16:creationId xmlns:a16="http://schemas.microsoft.com/office/drawing/2014/main" id="{9607DB04-8DA8-1D0C-A9A1-DB31EE8454CD}"/>
              </a:ext>
            </a:extLst>
          </p:cNvPr>
          <p:cNvSpPr txBox="1"/>
          <p:nvPr/>
        </p:nvSpPr>
        <p:spPr>
          <a:xfrm>
            <a:off x="10962695" y="3594180"/>
            <a:ext cx="419310" cy="369332"/>
          </a:xfrm>
          <a:prstGeom prst="rect">
            <a:avLst/>
          </a:prstGeom>
          <a:noFill/>
        </p:spPr>
        <p:txBody>
          <a:bodyPr wrap="square" rtlCol="0">
            <a:spAutoFit/>
          </a:bodyPr>
          <a:lstStyle/>
          <a:p>
            <a:r>
              <a:rPr kumimoji="1" lang="ja-JP" altLang="en-US" dirty="0"/>
              <a:t>②</a:t>
            </a:r>
          </a:p>
        </p:txBody>
      </p:sp>
    </p:spTree>
    <p:extLst>
      <p:ext uri="{BB962C8B-B14F-4D97-AF65-F5344CB8AC3E}">
        <p14:creationId xmlns:p14="http://schemas.microsoft.com/office/powerpoint/2010/main" val="1047668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A165E1-1246-23E5-B823-ECB58CD5BE08}"/>
              </a:ext>
            </a:extLst>
          </p:cNvPr>
          <p:cNvSpPr>
            <a:spLocks noGrp="1"/>
          </p:cNvSpPr>
          <p:nvPr>
            <p:ph type="title"/>
          </p:nvPr>
        </p:nvSpPr>
        <p:spPr>
          <a:xfrm>
            <a:off x="209345" y="54200"/>
            <a:ext cx="11086779" cy="655090"/>
          </a:xfrm>
        </p:spPr>
        <p:txBody>
          <a:bodyPr>
            <a:noAutofit/>
          </a:bodyPr>
          <a:lstStyle/>
          <a:p>
            <a:r>
              <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Research on the 29th Spring Meeting of the Japan Society for Medical Informatics</a:t>
            </a:r>
            <a:endParaRPr kumimoji="1"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811B829C-DBD2-CB70-70C6-58BE0443985F}"/>
              </a:ext>
            </a:extLst>
          </p:cNvPr>
          <p:cNvSpPr txBox="1"/>
          <p:nvPr/>
        </p:nvSpPr>
        <p:spPr>
          <a:xfrm>
            <a:off x="209345" y="944711"/>
            <a:ext cx="6772427" cy="5324535"/>
          </a:xfrm>
          <a:prstGeom prst="rect">
            <a:avLst/>
          </a:prstGeom>
          <a:noFill/>
        </p:spPr>
        <p:txBody>
          <a:bodyPr wrap="square" rtlCol="0">
            <a:spAutoFit/>
          </a:bodyPr>
          <a:lstStyle/>
          <a:p>
            <a:pPr marL="285750" indent="-285750">
              <a:spcAft>
                <a:spcPts val="300"/>
              </a:spcAft>
              <a:buFont typeface="Wingdings" panose="05000000000000000000" pitchFamily="2" charset="2"/>
              <a:buChar char="l"/>
            </a:pPr>
            <a:r>
              <a:rPr lang="en-US" altLang="ja-JP" sz="2000" b="1" dirty="0">
                <a:latin typeface="Meiryo UI" panose="020B0604030504040204" pitchFamily="50" charset="-128"/>
                <a:ea typeface="Meiryo UI" panose="020B0604030504040204" pitchFamily="50" charset="-128"/>
              </a:rPr>
              <a:t>Introduction</a:t>
            </a:r>
          </a:p>
          <a:p>
            <a:pPr marL="540000" lvl="1" indent="-216000">
              <a:spcAft>
                <a:spcPts val="300"/>
              </a:spcAft>
              <a:buFont typeface="Wingdings" panose="05000000000000000000" pitchFamily="2" charset="2"/>
              <a:buChar char="Ø"/>
            </a:pPr>
            <a:r>
              <a:rPr kumimoji="1" lang="en-US" altLang="ja-JP" sz="1600" dirty="0">
                <a:latin typeface="Meiryo UI" panose="020B0604030504040204" pitchFamily="50" charset="-128"/>
                <a:ea typeface="Meiryo UI" panose="020B0604030504040204" pitchFamily="50" charset="-128"/>
              </a:rPr>
              <a:t>To hold the Spring Annual Conference of the Japanese Society for Medical Informatics in Sendai, Miyagi Prefecture, a presentation template for the poster introduction session was needed. Therefore, this study reports on the creation of a template file for layout creation.</a:t>
            </a:r>
          </a:p>
          <a:p>
            <a:pPr marL="285750" indent="-285750">
              <a:spcAft>
                <a:spcPts val="300"/>
              </a:spcAft>
              <a:buFont typeface="Wingdings" panose="05000000000000000000" pitchFamily="2" charset="2"/>
              <a:buChar char="l"/>
            </a:pPr>
            <a:r>
              <a:rPr lang="en-US" altLang="ja-JP" sz="2000" b="1" dirty="0">
                <a:latin typeface="Meiryo UI" panose="020B0604030504040204" pitchFamily="50" charset="-128"/>
                <a:ea typeface="Meiryo UI" panose="020B0604030504040204" pitchFamily="50" charset="-128"/>
              </a:rPr>
              <a:t>Methods</a:t>
            </a:r>
          </a:p>
          <a:p>
            <a:pPr marL="540000" lvl="1" indent="-216000">
              <a:spcAft>
                <a:spcPts val="300"/>
              </a:spcAft>
              <a:buFont typeface="Wingdings" panose="05000000000000000000" pitchFamily="2" charset="2"/>
              <a:buChar char="Ø"/>
            </a:pPr>
            <a:r>
              <a:rPr lang="en-US" altLang="ja-JP" sz="1600" dirty="0">
                <a:latin typeface="Meiryo UI" panose="020B0604030504040204" pitchFamily="50" charset="-128"/>
                <a:ea typeface="Meiryo UI" panose="020B0604030504040204" pitchFamily="50" charset="-128"/>
              </a:rPr>
              <a:t>An abstract template was created using Microsoft PowerPoint. This layout is only an example, and the structure is completely free except for the title section. However, for the sake of the audience, we ask that the text be at least 14-16pt.</a:t>
            </a:r>
          </a:p>
          <a:p>
            <a:pPr marL="540000" lvl="1" indent="-216000">
              <a:spcAft>
                <a:spcPts val="300"/>
              </a:spcAft>
              <a:buFont typeface="Wingdings" panose="05000000000000000000" pitchFamily="2" charset="2"/>
              <a:buChar char="Ø"/>
            </a:pPr>
            <a:r>
              <a:rPr lang="en-US" altLang="ja-JP" sz="1600" dirty="0">
                <a:latin typeface="Meiryo UI" panose="020B0604030504040204" pitchFamily="50" charset="-128"/>
                <a:ea typeface="Meiryo UI" panose="020B0604030504040204" pitchFamily="50" charset="-128"/>
              </a:rPr>
              <a:t>The date and time of the presentation at the bottom of the slide will be indicated by the conference secretariat.</a:t>
            </a:r>
          </a:p>
          <a:p>
            <a:pPr marL="285750" indent="-285750">
              <a:spcAft>
                <a:spcPts val="300"/>
              </a:spcAft>
              <a:buFont typeface="Wingdings" panose="05000000000000000000" pitchFamily="2" charset="2"/>
              <a:buChar char="l"/>
            </a:pPr>
            <a:r>
              <a:rPr lang="en-US" altLang="ja-JP" sz="2000" b="1" dirty="0">
                <a:latin typeface="Meiryo UI" panose="020B0604030504040204" pitchFamily="50" charset="-128"/>
                <a:ea typeface="Meiryo UI" panose="020B0604030504040204" pitchFamily="50" charset="-128"/>
              </a:rPr>
              <a:t>Result</a:t>
            </a:r>
          </a:p>
          <a:p>
            <a:pPr marL="540000" lvl="1" indent="-216000">
              <a:spcAft>
                <a:spcPts val="300"/>
              </a:spcAft>
              <a:buFont typeface="Wingdings" panose="05000000000000000000" pitchFamily="2" charset="2"/>
              <a:buChar char="Ø"/>
            </a:pPr>
            <a:r>
              <a:rPr lang="en-US" altLang="ja-JP" sz="1600" dirty="0">
                <a:latin typeface="Meiryo UI" panose="020B0604030504040204" pitchFamily="50" charset="-128"/>
                <a:ea typeface="Meiryo UI" panose="020B0604030504040204" pitchFamily="50" charset="-128"/>
              </a:rPr>
              <a:t>Templates were posted on the convention website.</a:t>
            </a:r>
          </a:p>
          <a:p>
            <a:pPr marL="285750" indent="-285750">
              <a:spcAft>
                <a:spcPts val="300"/>
              </a:spcAft>
              <a:buFont typeface="Wingdings" panose="05000000000000000000" pitchFamily="2" charset="2"/>
              <a:buChar char="l"/>
            </a:pPr>
            <a:r>
              <a:rPr lang="en-US" altLang="ja-JP" sz="2000" b="1" dirty="0">
                <a:latin typeface="Meiryo UI" panose="020B0604030504040204" pitchFamily="50" charset="-128"/>
                <a:ea typeface="Meiryo UI" panose="020B0604030504040204" pitchFamily="50" charset="-128"/>
              </a:rPr>
              <a:t>Discussion and Conclusion</a:t>
            </a:r>
          </a:p>
          <a:p>
            <a:pPr marL="540000" lvl="1" indent="-216000">
              <a:spcAft>
                <a:spcPts val="300"/>
              </a:spcAft>
              <a:buFont typeface="Wingdings" panose="05000000000000000000" pitchFamily="2" charset="2"/>
              <a:buChar char="Ø"/>
            </a:pPr>
            <a:r>
              <a:rPr lang="en-US" altLang="ja-JP" sz="1600" dirty="0">
                <a:latin typeface="Meiryo UI" panose="020B0604030504040204" pitchFamily="50" charset="-128"/>
                <a:ea typeface="Meiryo UI" panose="020B0604030504040204" pitchFamily="50" charset="-128"/>
              </a:rPr>
              <a:t>Since the presentation time is one minute, we consider this layout to be an appropriate amount of text to read out loud.</a:t>
            </a:r>
          </a:p>
        </p:txBody>
      </p:sp>
      <p:pic>
        <p:nvPicPr>
          <p:cNvPr id="11" name="図 10" descr="テキスト が含まれている画像&#10;&#10;自動的に生成された説明">
            <a:extLst>
              <a:ext uri="{FF2B5EF4-FFF2-40B4-BE49-F238E27FC236}">
                <a16:creationId xmlns:a16="http://schemas.microsoft.com/office/drawing/2014/main" id="{478314D3-888D-0726-227A-458AC2608B34}"/>
              </a:ext>
            </a:extLst>
          </p:cNvPr>
          <p:cNvPicPr>
            <a:picLocks noChangeAspect="1"/>
          </p:cNvPicPr>
          <p:nvPr/>
        </p:nvPicPr>
        <p:blipFill rotWithShape="1">
          <a:blip r:embed="rId2">
            <a:extLst>
              <a:ext uri="{28A0092B-C50C-407E-A947-70E740481C1C}">
                <a14:useLocalDpi xmlns:a14="http://schemas.microsoft.com/office/drawing/2010/main" val="0"/>
              </a:ext>
            </a:extLst>
          </a:blip>
          <a:srcRect l="23063" t="15322" r="22277" b="30682"/>
          <a:stretch/>
        </p:blipFill>
        <p:spPr>
          <a:xfrm>
            <a:off x="7123227" y="1270723"/>
            <a:ext cx="3137252" cy="3099199"/>
          </a:xfrm>
          <a:prstGeom prst="rect">
            <a:avLst/>
          </a:prstGeom>
        </p:spPr>
      </p:pic>
      <p:sp>
        <p:nvSpPr>
          <p:cNvPr id="12" name="テキスト ボックス 11">
            <a:extLst>
              <a:ext uri="{FF2B5EF4-FFF2-40B4-BE49-F238E27FC236}">
                <a16:creationId xmlns:a16="http://schemas.microsoft.com/office/drawing/2014/main" id="{BDF07450-2B73-0007-D7CE-172B69949D72}"/>
              </a:ext>
            </a:extLst>
          </p:cNvPr>
          <p:cNvSpPr txBox="1"/>
          <p:nvPr/>
        </p:nvSpPr>
        <p:spPr>
          <a:xfrm>
            <a:off x="7032291" y="4460857"/>
            <a:ext cx="5159709" cy="338554"/>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Consideration for JAMI2025 Banner Logo</a:t>
            </a:r>
            <a:endParaRPr kumimoji="1" lang="ja-JP" altLang="en-US" sz="1600" b="1"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CDDE1E69-D453-4FDA-4A18-DA6791432B9A}"/>
              </a:ext>
            </a:extLst>
          </p:cNvPr>
          <p:cNvSpPr txBox="1"/>
          <p:nvPr/>
        </p:nvSpPr>
        <p:spPr>
          <a:xfrm>
            <a:off x="7032292" y="4919820"/>
            <a:ext cx="5006466" cy="1384995"/>
          </a:xfrm>
          <a:prstGeom prst="rect">
            <a:avLst/>
          </a:prstGeom>
          <a:noFill/>
        </p:spPr>
        <p:txBody>
          <a:bodyPr wrap="square" rtlCol="0">
            <a:spAutoFit/>
          </a:bodyPr>
          <a:lstStyle/>
          <a:p>
            <a:pPr marL="342900" indent="-342900">
              <a:buAutoNum type="arabicParenR"/>
            </a:pPr>
            <a:r>
              <a:rPr kumimoji="1" lang="en-US" altLang="ja-JP" sz="1400" dirty="0">
                <a:latin typeface="Meiryo UI" panose="020B0604030504040204" pitchFamily="50" charset="-128"/>
                <a:ea typeface="Meiryo UI" panose="020B0604030504040204" pitchFamily="50" charset="-128"/>
              </a:rPr>
              <a:t>The illustration is based on the image of “Sendai </a:t>
            </a:r>
            <a:r>
              <a:rPr kumimoji="1" lang="en-US" altLang="ja-JP" sz="1400" dirty="0" err="1">
                <a:latin typeface="Meiryo UI" panose="020B0604030504040204" pitchFamily="50" charset="-128"/>
                <a:ea typeface="Meiryo UI" panose="020B0604030504040204" pitchFamily="50" charset="-128"/>
              </a:rPr>
              <a:t>Tanabata</a:t>
            </a:r>
            <a:r>
              <a:rPr kumimoji="1" lang="en-US" altLang="ja-JP" sz="1400" dirty="0">
                <a:latin typeface="Meiryo UI" panose="020B0604030504040204" pitchFamily="50" charset="-128"/>
                <a:ea typeface="Meiryo UI" panose="020B0604030504040204" pitchFamily="50" charset="-128"/>
              </a:rPr>
              <a:t> Festival”</a:t>
            </a:r>
          </a:p>
          <a:p>
            <a:pPr marL="342900" indent="-342900">
              <a:buAutoNum type="arabicParenR"/>
            </a:pPr>
            <a:r>
              <a:rPr kumimoji="1" lang="en-US" altLang="ja-JP" sz="1400" dirty="0">
                <a:latin typeface="Meiryo UI" panose="020B0604030504040204" pitchFamily="50" charset="-128"/>
                <a:ea typeface="Meiryo UI" panose="020B0604030504040204" pitchFamily="50" charset="-128"/>
              </a:rPr>
              <a:t>The illustration is based on the image of a bronze statue of Lord Date Masamune</a:t>
            </a:r>
            <a:br>
              <a:rPr kumimoji="1" lang="en-US" altLang="ja-JP" sz="1400" dirty="0">
                <a:latin typeface="Meiryo UI" panose="020B0604030504040204" pitchFamily="50" charset="-128"/>
                <a:ea typeface="Meiryo UI" panose="020B0604030504040204" pitchFamily="50" charset="-128"/>
              </a:rPr>
            </a:br>
            <a:r>
              <a:rPr kumimoji="1" lang="en-US" altLang="ja-JP" sz="1400" dirty="0">
                <a:latin typeface="Meiryo UI" panose="020B0604030504040204" pitchFamily="50" charset="-128"/>
                <a:ea typeface="Meiryo UI" panose="020B0604030504040204" pitchFamily="50" charset="-128"/>
              </a:rPr>
              <a:t>⇒ It is suggested that the logo conveys the charm of Sendai.</a:t>
            </a:r>
            <a:endParaRPr kumimoji="1" lang="ja-JP" altLang="en-US" sz="1400" dirty="0">
              <a:latin typeface="Meiryo UI" panose="020B0604030504040204" pitchFamily="50" charset="-128"/>
              <a:ea typeface="Meiryo UI" panose="020B0604030504040204" pitchFamily="50" charset="-128"/>
            </a:endParaRPr>
          </a:p>
        </p:txBody>
      </p:sp>
      <p:cxnSp>
        <p:nvCxnSpPr>
          <p:cNvPr id="16" name="直線コネクタ 15">
            <a:extLst>
              <a:ext uri="{FF2B5EF4-FFF2-40B4-BE49-F238E27FC236}">
                <a16:creationId xmlns:a16="http://schemas.microsoft.com/office/drawing/2014/main" id="{E92711FF-EE8B-9208-6ABB-FE97CD670D66}"/>
              </a:ext>
            </a:extLst>
          </p:cNvPr>
          <p:cNvCxnSpPr/>
          <p:nvPr/>
        </p:nvCxnSpPr>
        <p:spPr>
          <a:xfrm flipV="1">
            <a:off x="9765388" y="2318838"/>
            <a:ext cx="1197308" cy="45467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0BD0883F-ACE2-9EB7-427E-548B16EE5D88}"/>
              </a:ext>
            </a:extLst>
          </p:cNvPr>
          <p:cNvCxnSpPr>
            <a:cxnSpLocks/>
          </p:cNvCxnSpPr>
          <p:nvPr/>
        </p:nvCxnSpPr>
        <p:spPr>
          <a:xfrm>
            <a:off x="9207149" y="3708962"/>
            <a:ext cx="1755547" cy="6988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1D5145FE-8EFE-696E-267F-3A179A721B93}"/>
              </a:ext>
            </a:extLst>
          </p:cNvPr>
          <p:cNvSpPr txBox="1"/>
          <p:nvPr/>
        </p:nvSpPr>
        <p:spPr>
          <a:xfrm>
            <a:off x="10962695" y="2121812"/>
            <a:ext cx="525401" cy="369332"/>
          </a:xfrm>
          <a:prstGeom prst="rect">
            <a:avLst/>
          </a:prstGeom>
          <a:noFill/>
        </p:spPr>
        <p:txBody>
          <a:bodyPr wrap="square" rtlCol="0">
            <a:spAutoFit/>
          </a:bodyPr>
          <a:lstStyle/>
          <a:p>
            <a:r>
              <a:rPr kumimoji="1" lang="en-US" altLang="ja-JP" dirty="0"/>
              <a:t>1)</a:t>
            </a:r>
            <a:endParaRPr kumimoji="1" lang="ja-JP" altLang="en-US" dirty="0"/>
          </a:p>
        </p:txBody>
      </p:sp>
      <p:sp>
        <p:nvSpPr>
          <p:cNvPr id="20" name="テキスト ボックス 19">
            <a:extLst>
              <a:ext uri="{FF2B5EF4-FFF2-40B4-BE49-F238E27FC236}">
                <a16:creationId xmlns:a16="http://schemas.microsoft.com/office/drawing/2014/main" id="{9607DB04-8DA8-1D0C-A9A1-DB31EE8454CD}"/>
              </a:ext>
            </a:extLst>
          </p:cNvPr>
          <p:cNvSpPr txBox="1"/>
          <p:nvPr/>
        </p:nvSpPr>
        <p:spPr>
          <a:xfrm>
            <a:off x="10962694" y="3594180"/>
            <a:ext cx="459727" cy="369332"/>
          </a:xfrm>
          <a:prstGeom prst="rect">
            <a:avLst/>
          </a:prstGeom>
          <a:noFill/>
        </p:spPr>
        <p:txBody>
          <a:bodyPr wrap="square" rtlCol="0">
            <a:spAutoFit/>
          </a:bodyPr>
          <a:lstStyle/>
          <a:p>
            <a:r>
              <a:rPr lang="en-US" altLang="ja-JP" dirty="0"/>
              <a:t>2)</a:t>
            </a:r>
            <a:endParaRPr kumimoji="1" lang="ja-JP" altLang="en-US" dirty="0"/>
          </a:p>
        </p:txBody>
      </p:sp>
    </p:spTree>
    <p:extLst>
      <p:ext uri="{BB962C8B-B14F-4D97-AF65-F5344CB8AC3E}">
        <p14:creationId xmlns:p14="http://schemas.microsoft.com/office/powerpoint/2010/main" val="3987212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436</Words>
  <Application>Microsoft Office PowerPoint</Application>
  <PresentationFormat>ワイド画面</PresentationFormat>
  <Paragraphs>32</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Arial</vt:lpstr>
      <vt:lpstr>Wingdings</vt:lpstr>
      <vt:lpstr>Office テーマ</vt:lpstr>
      <vt:lpstr>第29回医療情報学会春季学術大会に関する研究</vt:lpstr>
      <vt:lpstr>Research on the 29th Spring Meeting of the Japan Society for Medical Informatics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第29回医療情報学会春季学術大会に関する研究</dc:title>
  <dc:creator>土井 俊祐</dc:creator>
  <cp:lastModifiedBy>土井 俊祐</cp:lastModifiedBy>
  <cp:revision>3</cp:revision>
  <dcterms:created xsi:type="dcterms:W3CDTF">2025-05-14T12:48:14Z</dcterms:created>
  <dcterms:modified xsi:type="dcterms:W3CDTF">2025-05-14T14:42:57Z</dcterms:modified>
</cp:coreProperties>
</file>